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1" r:id="rId2"/>
    <p:sldId id="292" r:id="rId3"/>
    <p:sldId id="289" r:id="rId4"/>
    <p:sldId id="257" r:id="rId5"/>
    <p:sldId id="258" r:id="rId6"/>
    <p:sldId id="259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7" r:id="rId19"/>
    <p:sldId id="296" r:id="rId20"/>
    <p:sldId id="297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60"/>
  </p:normalViewPr>
  <p:slideViewPr>
    <p:cSldViewPr>
      <p:cViewPr varScale="1">
        <p:scale>
          <a:sx n="66" d="100"/>
          <a:sy n="66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CF6327-2CFA-4A4B-8E21-B22220CF5FB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A1BA6D3-1693-416D-8025-8626EC3F7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8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734" y="3143250"/>
            <a:ext cx="6354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TOPIC- </a:t>
            </a:r>
            <a:endParaRPr lang="en-US" sz="2100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CLASSIFICATION OF MALOCLUSSION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1" y="857251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r>
              <a:rPr lang="en-US" dirty="0"/>
              <a:t>Transverse plane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dirty="0"/>
              <a:t>CROSSBITE refers to abnormal </a:t>
            </a:r>
            <a:r>
              <a:rPr lang="en-US" dirty="0" err="1"/>
              <a:t>tranverse</a:t>
            </a:r>
            <a:r>
              <a:rPr lang="en-US" dirty="0"/>
              <a:t> relationship between upper and lower arches.</a:t>
            </a:r>
          </a:p>
        </p:txBody>
      </p:sp>
      <p:pic>
        <p:nvPicPr>
          <p:cNvPr id="4" name="Picture 3" descr="20170922_000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7999"/>
            <a:ext cx="5638800" cy="2785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62800" cy="1371600"/>
          </a:xfrm>
        </p:spPr>
        <p:txBody>
          <a:bodyPr/>
          <a:lstStyle/>
          <a:p>
            <a:r>
              <a:rPr lang="en-US" dirty="0"/>
              <a:t>Skeletal malocclusion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01" y="1628800"/>
            <a:ext cx="7239000" cy="5084136"/>
          </a:xfrm>
        </p:spPr>
        <p:txBody>
          <a:bodyPr/>
          <a:lstStyle/>
          <a:p>
            <a:r>
              <a:rPr lang="en-US" dirty="0"/>
              <a:t>Malocclusion due to abnormalities in maxilla or mandible.</a:t>
            </a:r>
          </a:p>
          <a:p>
            <a:r>
              <a:rPr lang="en-US" dirty="0"/>
              <a:t>Occurs in 3 planes of </a:t>
            </a:r>
            <a:r>
              <a:rPr lang="en-US" dirty="0" err="1"/>
              <a:t>spaces;Sagital,Vertical</a:t>
            </a:r>
            <a:r>
              <a:rPr lang="en-US" dirty="0"/>
              <a:t> and Transverse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Angle’s system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/>
              <a:t>Edward Angle </a:t>
            </a:r>
            <a:r>
              <a:rPr lang="en-US" b="1" i="1" dirty="0"/>
              <a:t> in 1899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/>
              <a:t>Angle’s classification is based on </a:t>
            </a:r>
            <a:r>
              <a:rPr lang="en-US" b="1" i="1" dirty="0" err="1"/>
              <a:t>mesio</a:t>
            </a:r>
            <a:r>
              <a:rPr lang="en-US" b="1" i="1" dirty="0"/>
              <a:t>-distal relation of teeth ,dental arches and jaws.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/>
              <a:t>According to </a:t>
            </a:r>
            <a:r>
              <a:rPr lang="en-US" b="1" i="1" dirty="0" err="1"/>
              <a:t>Angle,the</a:t>
            </a:r>
            <a:r>
              <a:rPr lang="en-US" b="1" i="1" dirty="0"/>
              <a:t> 1</a:t>
            </a:r>
            <a:r>
              <a:rPr lang="en-US" b="1" i="1" baseline="30000" dirty="0"/>
              <a:t>st</a:t>
            </a:r>
            <a:r>
              <a:rPr lang="en-US" b="1" i="1" dirty="0"/>
              <a:t> max molar is the key to occlusion</a:t>
            </a:r>
          </a:p>
          <a:p>
            <a:pPr>
              <a:buFont typeface="Wingdings" pitchFamily="2" charset="2"/>
              <a:buChar char="q"/>
            </a:pPr>
            <a:endParaRPr lang="en-US" b="1" i="1" dirty="0"/>
          </a:p>
          <a:p>
            <a:pPr>
              <a:buFont typeface="Wingdings" pitchFamily="2" charset="2"/>
              <a:buChar char="q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ANGLE’S CLASS I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mesiobuccal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cusp of max 1</a:t>
            </a:r>
            <a:r>
              <a:rPr lang="en-US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permanent molar occludes in the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buccal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grove of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mand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</a:t>
            </a:r>
            <a:r>
              <a:rPr lang="en-US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permanent molar</a:t>
            </a:r>
          </a:p>
          <a:p>
            <a:pPr>
              <a:buFont typeface="Wingdings" pitchFamily="2" charset="2"/>
              <a:buChar char="q"/>
            </a:pPr>
            <a:endParaRPr lang="en-US" b="1" i="1" dirty="0"/>
          </a:p>
          <a:p>
            <a:pPr marL="571500" indent="-571500">
              <a:buFont typeface="+mj-lt"/>
              <a:buAutoNum type="romanUcPeriod"/>
            </a:pPr>
            <a:endParaRPr lang="en-US" b="1" i="1" dirty="0"/>
          </a:p>
          <a:p>
            <a:pPr>
              <a:buNone/>
            </a:pPr>
            <a:r>
              <a:rPr lang="en-US" b="1" i="1" dirty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239000" cy="645573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ANGLE’S CLASS II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disto-buccal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cusp of the upper 1</a:t>
            </a:r>
            <a:r>
              <a:rPr lang="en-US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permanent molar occludes in the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buccal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groove of the lower 1</a:t>
            </a:r>
            <a:r>
              <a:rPr lang="en-US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permanent molar.</a:t>
            </a:r>
          </a:p>
          <a:p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4824" y="332656"/>
            <a:ext cx="7772400" cy="1794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25663" t="19970" r="25417" b="8711"/>
          <a:stretch/>
        </p:blipFill>
        <p:spPr>
          <a:xfrm>
            <a:off x="73025" y="798499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3520440" cy="457200"/>
          </a:xfrm>
        </p:spPr>
        <p:txBody>
          <a:bodyPr/>
          <a:lstStyle/>
          <a:p>
            <a:r>
              <a:rPr lang="en-US" dirty="0"/>
              <a:t>CLASS II ,DIV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38600" y="990600"/>
            <a:ext cx="3520440" cy="457200"/>
          </a:xfrm>
        </p:spPr>
        <p:txBody>
          <a:bodyPr/>
          <a:lstStyle/>
          <a:p>
            <a:r>
              <a:rPr lang="en-US" dirty="0"/>
              <a:t>CLASS II,DIV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307960"/>
          </a:xfrm>
        </p:spPr>
        <p:txBody>
          <a:bodyPr>
            <a:normAutofit fontScale="70000" lnSpcReduction="20000"/>
          </a:bodyPr>
          <a:lstStyle/>
          <a:p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Proclined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upper incisors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overjet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incisor overbite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Convex profile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,incompetent lips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shaped arch form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palate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mentalis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bucccinator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path of closure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or increased lower facial height</a:t>
            </a:r>
          </a:p>
          <a:p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Malar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 is not prominent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057400"/>
            <a:ext cx="352044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Lingually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inclined central incisors ,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labially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tipped upper lateral incisors overlapping the central incisors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overjet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or slightly convex 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lips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shaped arch form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palate depth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muscle activity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Backward path of closure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lower facial height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Prominent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malar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</a:t>
            </a:r>
          </a:p>
          <a:p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 II ,SUBDIVISION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a class II molar relation on one side and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classI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other side</a:t>
            </a:r>
          </a:p>
          <a:p>
            <a:pPr>
              <a:buNone/>
            </a:pPr>
            <a:r>
              <a:rPr lang="en-US" sz="32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CLASS III MALOCCLUSION</a:t>
            </a:r>
          </a:p>
          <a:p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Mesiobuccal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cusp of maxillary 1</a:t>
            </a:r>
            <a:r>
              <a:rPr lang="en-US" sz="24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permanent molar occluding in the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interdental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space between the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mand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</a:t>
            </a:r>
            <a:r>
              <a:rPr lang="en-US" sz="24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2</a:t>
            </a:r>
            <a:r>
              <a:rPr lang="en-US" sz="24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molar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TRUE CLASS III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Excessively large mandible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Forwardly placed mandible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Smaller than normal maxilla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Retropositioned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maxilla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Combination of all the above</a:t>
            </a:r>
          </a:p>
          <a:p>
            <a:pPr>
              <a:buFont typeface="Wingdings" pitchFamily="2" charset="2"/>
              <a:buChar char="Ø"/>
            </a:pP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200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PSEUDO CLASS III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malocclusion produced due to the forward movement of mandible during jaw closure,    also called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postural or habitual class III malocclusion</a:t>
            </a:r>
          </a:p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Causes </a:t>
            </a:r>
          </a:p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Presence of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occlusal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prematurities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Premature loss of deciduous posteriors</a:t>
            </a:r>
          </a:p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Enlarged adenoids</a:t>
            </a:r>
          </a:p>
          <a:p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1" i="1" u="sng" dirty="0">
                <a:solidFill>
                  <a:srgbClr val="FF0000"/>
                </a:solidFill>
              </a:rPr>
              <a:t>CLASS III ,SUBDIVISION</a:t>
            </a:r>
          </a:p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Characterised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class I on one side and class II on other</a:t>
            </a:r>
          </a:p>
          <a:p>
            <a:pP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Angle’s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 </a:t>
            </a:r>
            <a:r>
              <a:rPr lang="en-US" dirty="0"/>
              <a:t>It disregarded the relationship of the teeth to the </a:t>
            </a:r>
            <a:r>
              <a:rPr lang="en-US" dirty="0" smtClean="0"/>
              <a:t>face.</a:t>
            </a:r>
            <a:endParaRPr lang="en-US" dirty="0"/>
          </a:p>
          <a:p>
            <a:r>
              <a:rPr lang="en-US" dirty="0" smtClean="0"/>
              <a:t>Malocclusion </a:t>
            </a:r>
            <a:r>
              <a:rPr lang="en-US" dirty="0"/>
              <a:t>is a three-dimensional problem, </a:t>
            </a:r>
            <a:r>
              <a:rPr lang="en-US" dirty="0" smtClean="0"/>
              <a:t>but</a:t>
            </a:r>
            <a:r>
              <a:rPr lang="en-US" dirty="0"/>
              <a:t> </a:t>
            </a:r>
            <a:r>
              <a:rPr lang="en-US" dirty="0" smtClean="0"/>
              <a:t>Angle </a:t>
            </a:r>
            <a:r>
              <a:rPr lang="en-US" dirty="0"/>
              <a:t>considers only sagittal </a:t>
            </a:r>
            <a:r>
              <a:rPr lang="en-US" dirty="0" smtClean="0"/>
              <a:t>dimension</a:t>
            </a:r>
          </a:p>
          <a:p>
            <a:r>
              <a:rPr lang="en-US" dirty="0" smtClean="0"/>
              <a:t>The </a:t>
            </a:r>
            <a:r>
              <a:rPr lang="en-US" dirty="0"/>
              <a:t>position of the maxillary </a:t>
            </a:r>
            <a:r>
              <a:rPr lang="en-US" dirty="0" err="1"/>
              <a:t>frst</a:t>
            </a:r>
            <a:r>
              <a:rPr lang="en-US" dirty="0"/>
              <a:t> permanent molar is not stable as stated by Angle </a:t>
            </a:r>
            <a:endParaRPr lang="en-US" dirty="0" smtClean="0"/>
          </a:p>
          <a:p>
            <a:r>
              <a:rPr lang="en-US" dirty="0"/>
              <a:t>Etiology of the malocclusion is not known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Skeletal </a:t>
            </a:r>
            <a:r>
              <a:rPr lang="en-US" dirty="0"/>
              <a:t>problems are not given consideration 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classifcation</a:t>
            </a:r>
            <a:r>
              <a:rPr lang="en-US" dirty="0"/>
              <a:t> is not applicable when </a:t>
            </a:r>
            <a:r>
              <a:rPr lang="en-US" dirty="0" err="1"/>
              <a:t>frst</a:t>
            </a:r>
            <a:r>
              <a:rPr lang="en-US" dirty="0"/>
              <a:t> permanent molars are </a:t>
            </a:r>
            <a:r>
              <a:rPr lang="en-US" dirty="0" smtClean="0"/>
              <a:t>missing.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not applicable in deciduous dentition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8640960" cy="914400"/>
          </a:xfrm>
        </p:spPr>
        <p:txBody>
          <a:bodyPr/>
          <a:lstStyle/>
          <a:p>
            <a:r>
              <a:rPr lang="en-US" sz="2800" b="1" dirty="0"/>
              <a:t>Dewey’s </a:t>
            </a:r>
            <a:r>
              <a:rPr lang="en-US" sz="2800" b="1" dirty="0" err="1"/>
              <a:t>Modifcation</a:t>
            </a:r>
            <a:r>
              <a:rPr lang="en-US" sz="2800" b="1" dirty="0"/>
              <a:t> of Angle’s </a:t>
            </a:r>
            <a:r>
              <a:rPr lang="en-US" sz="2800" b="1" dirty="0" err="1"/>
              <a:t>Classifcation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04" y="1196752"/>
            <a:ext cx="7772400" cy="528436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b="1" dirty="0" smtClean="0"/>
              <a:t>MODIFICATIONS </a:t>
            </a:r>
            <a:r>
              <a:rPr lang="en-US" sz="3600" b="1" dirty="0"/>
              <a:t>OF ANGLES CLASS </a:t>
            </a:r>
            <a:r>
              <a:rPr lang="en-US" sz="3600" b="1" dirty="0" smtClean="0"/>
              <a:t>I</a:t>
            </a:r>
          </a:p>
          <a:p>
            <a:r>
              <a:rPr lang="en-US" sz="2800" b="1" u="sng" dirty="0" smtClean="0"/>
              <a:t>Type 1</a:t>
            </a:r>
            <a:r>
              <a:rPr lang="en-US" sz="2800" b="1" i="1" dirty="0" smtClean="0"/>
              <a:t> -</a:t>
            </a:r>
            <a:r>
              <a:rPr lang="en-US" sz="2800" dirty="0" smtClean="0"/>
              <a:t>Angles </a:t>
            </a:r>
            <a:r>
              <a:rPr lang="en-US" sz="2800" dirty="0"/>
              <a:t>Class I with crowded maxillary anterior </a:t>
            </a:r>
            <a:r>
              <a:rPr lang="en-US" sz="2800" dirty="0" smtClean="0"/>
              <a:t>teeth</a:t>
            </a:r>
          </a:p>
          <a:p>
            <a:r>
              <a:rPr lang="en-US" sz="2800" b="1" i="1" u="sng" dirty="0" smtClean="0"/>
              <a:t>Type 2</a:t>
            </a:r>
            <a:r>
              <a:rPr lang="en-US" sz="2800" b="1" i="1" dirty="0" smtClean="0"/>
              <a:t>-</a:t>
            </a:r>
            <a:r>
              <a:rPr lang="en-US" sz="2800" dirty="0" smtClean="0"/>
              <a:t>Angles </a:t>
            </a:r>
            <a:r>
              <a:rPr lang="en-US" sz="2800" dirty="0"/>
              <a:t>Class I with maxillary incisors in </a:t>
            </a:r>
            <a:r>
              <a:rPr lang="en-US" sz="2800" dirty="0" err="1" smtClean="0"/>
              <a:t>labio</a:t>
            </a:r>
            <a:r>
              <a:rPr lang="en-US" sz="2800" dirty="0" smtClean="0"/>
              <a:t>-version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proclined</a:t>
            </a:r>
            <a:r>
              <a:rPr lang="en-US" sz="2800" dirty="0" smtClean="0"/>
              <a:t>)</a:t>
            </a:r>
            <a:r>
              <a:rPr lang="en-US" sz="2800" dirty="0"/>
              <a:t> Dewey in 1915 modified Angle’s Class I and Class </a:t>
            </a:r>
            <a:r>
              <a:rPr lang="en-US" sz="2800" dirty="0" smtClean="0"/>
              <a:t>III by </a:t>
            </a:r>
            <a:r>
              <a:rPr lang="en-US" sz="2800" dirty="0"/>
              <a:t>segregating </a:t>
            </a:r>
            <a:r>
              <a:rPr lang="en-US" sz="2800" dirty="0" err="1"/>
              <a:t>malpositions</a:t>
            </a:r>
            <a:r>
              <a:rPr lang="en-US" sz="2800" dirty="0"/>
              <a:t> of anterior and </a:t>
            </a:r>
            <a:r>
              <a:rPr lang="en-US" sz="2800" dirty="0" smtClean="0"/>
              <a:t>posterior segments </a:t>
            </a:r>
          </a:p>
          <a:p>
            <a:r>
              <a:rPr lang="en-US" sz="2800" b="1" i="1" u="sng" dirty="0" smtClean="0"/>
              <a:t>Type 3</a:t>
            </a:r>
            <a:r>
              <a:rPr lang="en-US" sz="2800" b="1" i="1" dirty="0" smtClean="0"/>
              <a:t>-</a:t>
            </a:r>
            <a:r>
              <a:rPr lang="en-US" sz="2800" dirty="0" smtClean="0"/>
              <a:t>Angle’s </a:t>
            </a:r>
            <a:r>
              <a:rPr lang="en-US" sz="2800" dirty="0"/>
              <a:t>Class I with maxillary incisor teeth </a:t>
            </a:r>
            <a:r>
              <a:rPr lang="en-US" sz="2800" dirty="0" smtClean="0"/>
              <a:t>in </a:t>
            </a:r>
            <a:r>
              <a:rPr lang="en-US" sz="2800" dirty="0" err="1" smtClean="0"/>
              <a:t>linguoversion</a:t>
            </a:r>
            <a:r>
              <a:rPr lang="en-US" sz="2800" dirty="0" smtClean="0"/>
              <a:t> </a:t>
            </a:r>
            <a:r>
              <a:rPr lang="en-US" sz="2800" dirty="0"/>
              <a:t>to mandibular incisor teeth (</a:t>
            </a:r>
            <a:r>
              <a:rPr lang="en-US" sz="2800" dirty="0" err="1" smtClean="0"/>
              <a:t>anteriors</a:t>
            </a:r>
            <a:r>
              <a:rPr lang="en-US" sz="2800" dirty="0"/>
              <a:t> </a:t>
            </a:r>
            <a:r>
              <a:rPr lang="en-US" sz="2800" dirty="0" smtClean="0"/>
              <a:t>in cross </a:t>
            </a:r>
            <a:r>
              <a:rPr lang="en-US" sz="2800" dirty="0"/>
              <a:t>bite)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46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83759"/>
              </p:ext>
            </p:extLst>
          </p:nvPr>
        </p:nvGraphicFramePr>
        <p:xfrm>
          <a:off x="1953905" y="2645769"/>
          <a:ext cx="6096000" cy="302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MALOCLUSSION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AFFECTIVE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NICE TO KNOW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ANGLE’S CLASSIFICATION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COGNITIVE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KNOW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SIMON’S CLASSIFICATION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COGNITIVE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ACKERMAN PROFFIT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COGNITIVE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INCISORS’ CLASSIFICATION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COGNITIVE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517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0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8640960" cy="914400"/>
          </a:xfrm>
        </p:spPr>
        <p:txBody>
          <a:bodyPr/>
          <a:lstStyle/>
          <a:p>
            <a:r>
              <a:rPr lang="en-US" sz="2800" b="1" dirty="0"/>
              <a:t>Dewey’s </a:t>
            </a:r>
            <a:r>
              <a:rPr lang="en-US" sz="2800" b="1" dirty="0" err="1"/>
              <a:t>Modifcation</a:t>
            </a:r>
            <a:r>
              <a:rPr lang="en-US" sz="2800" b="1" dirty="0"/>
              <a:t> of Angle’s </a:t>
            </a:r>
            <a:r>
              <a:rPr lang="en-US" sz="2800" b="1" dirty="0" err="1"/>
              <a:t>Classifcation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04" y="1601018"/>
            <a:ext cx="7772400" cy="528436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b="1" dirty="0" smtClean="0"/>
              <a:t>MODIFICATIONS </a:t>
            </a:r>
            <a:r>
              <a:rPr lang="en-US" sz="3600" b="1" dirty="0"/>
              <a:t>OF ANGLES CLASS </a:t>
            </a:r>
            <a:r>
              <a:rPr lang="en-US" sz="3600" b="1" dirty="0" smtClean="0"/>
              <a:t>I</a:t>
            </a:r>
          </a:p>
          <a:p>
            <a:r>
              <a:rPr lang="en-US" sz="2800" b="1" u="sng" dirty="0" smtClean="0"/>
              <a:t>Type 4</a:t>
            </a:r>
            <a:r>
              <a:rPr lang="en-US" sz="2800" b="1" dirty="0" smtClean="0"/>
              <a:t>-</a:t>
            </a:r>
            <a:r>
              <a:rPr lang="en-US" sz="2800" dirty="0" smtClean="0"/>
              <a:t>Molars </a:t>
            </a:r>
            <a:r>
              <a:rPr lang="en-US" sz="2800" dirty="0"/>
              <a:t>and/or premolars are in </a:t>
            </a:r>
            <a:r>
              <a:rPr lang="en-US" sz="2800" dirty="0" err="1"/>
              <a:t>bucco</a:t>
            </a:r>
            <a:r>
              <a:rPr lang="en-US" sz="2800" dirty="0"/>
              <a:t> or </a:t>
            </a:r>
            <a:r>
              <a:rPr lang="en-US" sz="2800" dirty="0" err="1"/>
              <a:t>linguoversion</a:t>
            </a:r>
            <a:r>
              <a:rPr lang="en-US" sz="2800" dirty="0"/>
              <a:t>, but incisors and canines are in </a:t>
            </a:r>
            <a:r>
              <a:rPr lang="en-US" sz="2800" dirty="0" smtClean="0"/>
              <a:t>normal alignment </a:t>
            </a:r>
            <a:r>
              <a:rPr lang="en-US" sz="2800" dirty="0"/>
              <a:t>(posteriors in cross bite)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u="sng" dirty="0" smtClean="0"/>
              <a:t>Type 5</a:t>
            </a:r>
            <a:r>
              <a:rPr lang="en-US" sz="2800" b="1" dirty="0" smtClean="0"/>
              <a:t>-</a:t>
            </a:r>
            <a:r>
              <a:rPr lang="en-US" sz="2800" dirty="0" smtClean="0"/>
              <a:t>Molars </a:t>
            </a:r>
            <a:r>
              <a:rPr lang="en-US" sz="2800" dirty="0"/>
              <a:t>are in </a:t>
            </a:r>
            <a:r>
              <a:rPr lang="en-US" sz="2800" dirty="0" err="1"/>
              <a:t>mesio</a:t>
            </a:r>
            <a:r>
              <a:rPr lang="en-US" sz="2800" dirty="0"/>
              <a:t>-version due to early loss of </a:t>
            </a:r>
            <a:r>
              <a:rPr lang="en-US" sz="2800" dirty="0" smtClean="0"/>
              <a:t>teeth mesial </a:t>
            </a:r>
            <a:r>
              <a:rPr lang="en-US" sz="2800" dirty="0"/>
              <a:t>to them (early loss of deciduous molars </a:t>
            </a:r>
            <a:r>
              <a:rPr lang="en-US" sz="2800" dirty="0" smtClean="0"/>
              <a:t>or second </a:t>
            </a:r>
            <a:r>
              <a:rPr lang="en-US" sz="2800" dirty="0"/>
              <a:t>premolar)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9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DEWEY’S MODIFICATION OF ANGLE’S CLASS III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15" y="1426464"/>
            <a:ext cx="7772400" cy="5230816"/>
          </a:xfrm>
        </p:spPr>
        <p:txBody>
          <a:bodyPr>
            <a:noAutofit/>
          </a:bodyPr>
          <a:lstStyle/>
          <a:p>
            <a:r>
              <a:rPr lang="en-US" sz="2800" b="1" i="1" dirty="0"/>
              <a:t>Type </a:t>
            </a:r>
            <a:r>
              <a:rPr lang="en-US" sz="2800" b="1" i="1" dirty="0" smtClean="0"/>
              <a:t>1-</a:t>
            </a:r>
            <a:r>
              <a:rPr lang="en-US" sz="2800" dirty="0" smtClean="0"/>
              <a:t>Individual </a:t>
            </a:r>
            <a:r>
              <a:rPr lang="en-US" sz="2800" dirty="0"/>
              <a:t>arches when viewed individually are </a:t>
            </a:r>
            <a:r>
              <a:rPr lang="en-US" sz="2800" dirty="0" smtClean="0"/>
              <a:t>in normal </a:t>
            </a:r>
            <a:r>
              <a:rPr lang="en-US" sz="2800" dirty="0"/>
              <a:t>alignment, but when in occlusion the </a:t>
            </a:r>
            <a:r>
              <a:rPr lang="en-US" sz="2800" dirty="0" err="1" smtClean="0"/>
              <a:t>anteriors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in edge to edge bite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i="1" dirty="0"/>
              <a:t>Type </a:t>
            </a:r>
            <a:r>
              <a:rPr lang="en-US" sz="2800" b="1" i="1" dirty="0" smtClean="0"/>
              <a:t>2-</a:t>
            </a:r>
            <a:r>
              <a:rPr lang="en-US" sz="2800" dirty="0" smtClean="0"/>
              <a:t>The </a:t>
            </a:r>
            <a:r>
              <a:rPr lang="en-US" sz="2800" dirty="0"/>
              <a:t>mandibular incisors are crowded and lingual </a:t>
            </a:r>
            <a:r>
              <a:rPr lang="en-US" sz="2800" dirty="0" smtClean="0"/>
              <a:t>to the </a:t>
            </a:r>
            <a:r>
              <a:rPr lang="en-US" sz="2800" dirty="0"/>
              <a:t>maxillary </a:t>
            </a:r>
            <a:r>
              <a:rPr lang="en-US" sz="2800" dirty="0" smtClean="0"/>
              <a:t>incisors</a:t>
            </a:r>
          </a:p>
          <a:p>
            <a:endParaRPr lang="en-US" sz="2800" dirty="0"/>
          </a:p>
          <a:p>
            <a:r>
              <a:rPr lang="en-US" sz="2800" b="1" dirty="0" smtClean="0"/>
              <a:t>Type 3-</a:t>
            </a:r>
            <a:r>
              <a:rPr lang="en-US" sz="2800" dirty="0" smtClean="0"/>
              <a:t>Maxillary </a:t>
            </a:r>
            <a:r>
              <a:rPr lang="en-US" sz="2800" dirty="0"/>
              <a:t>arch is underdeveloped, in cross bite </a:t>
            </a:r>
            <a:r>
              <a:rPr lang="en-US" sz="2800" dirty="0" smtClean="0"/>
              <a:t>with maxillary </a:t>
            </a:r>
            <a:r>
              <a:rPr lang="en-US" sz="2800" dirty="0"/>
              <a:t>incisors crowded and the mandibular </a:t>
            </a:r>
            <a:r>
              <a:rPr lang="en-US" sz="2800" dirty="0" smtClean="0"/>
              <a:t>arch is </a:t>
            </a:r>
            <a:r>
              <a:rPr lang="en-US" sz="2800" dirty="0"/>
              <a:t>well developed and well aligned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9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2800" b="1" dirty="0"/>
              <a:t>SIMON’S CLASSIFICATION OF MALOCCLUSION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496944" cy="5302824"/>
          </a:xfrm>
        </p:spPr>
        <p:txBody>
          <a:bodyPr>
            <a:normAutofit/>
          </a:bodyPr>
          <a:lstStyle/>
          <a:p>
            <a:r>
              <a:rPr lang="en-US" sz="3200" dirty="0"/>
              <a:t>Simon in 1930 was the first to relate the dental </a:t>
            </a:r>
            <a:r>
              <a:rPr lang="en-US" sz="3200" dirty="0" smtClean="0"/>
              <a:t>arches to </a:t>
            </a:r>
            <a:r>
              <a:rPr lang="en-US" sz="3200" dirty="0"/>
              <a:t>the face and cranium in the three planes of </a:t>
            </a:r>
            <a:r>
              <a:rPr lang="en-US" sz="3200" dirty="0" smtClean="0"/>
              <a:t>space, i.e.</a:t>
            </a:r>
          </a:p>
          <a:p>
            <a:pPr marL="6858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• Frankfort horizontal (vertically</a:t>
            </a:r>
            <a:r>
              <a:rPr lang="en-US" sz="3200" dirty="0" smtClean="0"/>
              <a:t>)</a:t>
            </a:r>
          </a:p>
          <a:p>
            <a:pPr marL="6858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• Orbital plane (</a:t>
            </a:r>
            <a:r>
              <a:rPr lang="en-US" sz="3200" dirty="0" err="1"/>
              <a:t>anteroposteriorly</a:t>
            </a:r>
            <a:r>
              <a:rPr lang="en-US" sz="3200" dirty="0" smtClean="0"/>
              <a:t>)</a:t>
            </a:r>
          </a:p>
          <a:p>
            <a:pPr marL="6858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• Raphe or median sagittal plane (transverse)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14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2800" b="1" dirty="0"/>
              <a:t>SIMON’S CLASSIFICATION OF MALOCCLUSION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496944" cy="5302824"/>
          </a:xfrm>
        </p:spPr>
        <p:txBody>
          <a:bodyPr>
            <a:normAutofit/>
          </a:bodyPr>
          <a:lstStyle/>
          <a:p>
            <a:r>
              <a:rPr lang="en-US" b="1" dirty="0" smtClean="0"/>
              <a:t>FRANKFORT </a:t>
            </a:r>
            <a:r>
              <a:rPr lang="en-US" b="1" dirty="0"/>
              <a:t>HORIZONTAL (VERTICALLY)</a:t>
            </a:r>
            <a:br>
              <a:rPr lang="en-US" b="1" dirty="0"/>
            </a:br>
            <a:endParaRPr lang="en-US" b="1" dirty="0" smtClean="0"/>
          </a:p>
          <a:p>
            <a:r>
              <a:rPr lang="en-US" sz="2400" dirty="0" smtClean="0"/>
              <a:t>Frankfort </a:t>
            </a:r>
            <a:r>
              <a:rPr lang="en-US" sz="2400" dirty="0"/>
              <a:t>horizontal plane (F-H Plane) or the </a:t>
            </a:r>
            <a:r>
              <a:rPr lang="en-US" sz="2400" dirty="0" smtClean="0"/>
              <a:t>eye-ear plane </a:t>
            </a:r>
            <a:r>
              <a:rPr lang="en-US" sz="2400" dirty="0"/>
              <a:t>(E-EP</a:t>
            </a:r>
            <a:r>
              <a:rPr lang="en-US" sz="2400" dirty="0" smtClean="0"/>
              <a:t>) </a:t>
            </a:r>
            <a:r>
              <a:rPr lang="en-US" sz="2400" dirty="0"/>
              <a:t>is determined by drawing </a:t>
            </a:r>
            <a:r>
              <a:rPr lang="en-US" sz="2400" dirty="0" smtClean="0"/>
              <a:t>a straight </a:t>
            </a:r>
            <a:r>
              <a:rPr lang="en-US" sz="2400" dirty="0"/>
              <a:t>line through the margins of the bony </a:t>
            </a:r>
            <a:r>
              <a:rPr lang="en-US" sz="2400" dirty="0" smtClean="0"/>
              <a:t>orbit directly </a:t>
            </a:r>
            <a:r>
              <a:rPr lang="en-US" sz="2400" dirty="0"/>
              <a:t>under the pupil of the eye to the </a:t>
            </a:r>
            <a:r>
              <a:rPr lang="en-US" sz="2400" dirty="0" smtClean="0"/>
              <a:t>upper margins </a:t>
            </a:r>
            <a:r>
              <a:rPr lang="en-US" sz="2400" dirty="0"/>
              <a:t>of the external auditory meatus (the </a:t>
            </a:r>
            <a:r>
              <a:rPr lang="en-US" sz="2400" dirty="0" smtClean="0"/>
              <a:t>notch above </a:t>
            </a:r>
            <a:r>
              <a:rPr lang="en-US" sz="2400" dirty="0"/>
              <a:t>the tragus of the ear).</a:t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840960"/>
            <a:ext cx="2228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2800" b="1" dirty="0"/>
              <a:t>SIMON’S CLASSIFICATION OF MALOCCLUSION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496944" cy="530282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FRANKFORT </a:t>
            </a:r>
            <a:r>
              <a:rPr lang="en-US" b="1" dirty="0"/>
              <a:t>HORIZONTAL (VERTICALLY)</a:t>
            </a:r>
            <a:br>
              <a:rPr lang="en-US" b="1" dirty="0"/>
            </a:br>
            <a:endParaRPr lang="en-US" b="1" dirty="0" smtClean="0"/>
          </a:p>
          <a:p>
            <a:r>
              <a:rPr lang="en-US" dirty="0" smtClean="0"/>
              <a:t>This </a:t>
            </a:r>
            <a:r>
              <a:rPr lang="en-US" dirty="0"/>
              <a:t>plane is used to classify malocclusions in </a:t>
            </a:r>
            <a:r>
              <a:rPr lang="en-US" dirty="0" smtClean="0"/>
              <a:t>the vertical </a:t>
            </a:r>
            <a:r>
              <a:rPr lang="en-US" dirty="0"/>
              <a:t>plane. Vertical deviations with respect to </a:t>
            </a:r>
            <a:r>
              <a:rPr lang="en-US" dirty="0" smtClean="0"/>
              <a:t>the plane </a:t>
            </a:r>
            <a:r>
              <a:rPr lang="en-US" dirty="0"/>
              <a:t>are:</a:t>
            </a:r>
            <a:br>
              <a:rPr lang="en-US" dirty="0"/>
            </a:br>
            <a:r>
              <a:rPr lang="en-US" dirty="0"/>
              <a:t>1. </a:t>
            </a:r>
            <a:r>
              <a:rPr lang="en-US" i="1" dirty="0"/>
              <a:t>Attractions </a:t>
            </a:r>
            <a:r>
              <a:rPr lang="en-US" dirty="0"/>
              <a:t>When the dental arch or part of it is</a:t>
            </a:r>
            <a:br>
              <a:rPr lang="en-US" dirty="0"/>
            </a:br>
            <a:r>
              <a:rPr lang="en-US" dirty="0"/>
              <a:t>closer to the Frankfort horizontal plane it is referred</a:t>
            </a:r>
            <a:br>
              <a:rPr lang="en-US" dirty="0"/>
            </a:br>
            <a:r>
              <a:rPr lang="en-US" dirty="0"/>
              <a:t>to as attraction.</a:t>
            </a:r>
            <a:br>
              <a:rPr lang="en-US" dirty="0"/>
            </a:br>
            <a:r>
              <a:rPr lang="en-US" dirty="0"/>
              <a:t>2. </a:t>
            </a:r>
            <a:r>
              <a:rPr lang="en-US" i="1" dirty="0"/>
              <a:t>Abstractions </a:t>
            </a:r>
            <a:r>
              <a:rPr lang="en-US" dirty="0"/>
              <a:t>When a dental arch or a part of it is</a:t>
            </a:r>
            <a:br>
              <a:rPr lang="en-US" dirty="0"/>
            </a:br>
            <a:r>
              <a:rPr lang="en-US" dirty="0"/>
              <a:t>further away from the Frankfort horizontal plane,</a:t>
            </a:r>
            <a:br>
              <a:rPr lang="en-US" dirty="0"/>
            </a:br>
            <a:r>
              <a:rPr lang="en-US" dirty="0"/>
              <a:t>it is referred to as abstraction.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ORBITAL PLANE (ANTERO-POSTERIORLY)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3028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/>
              <a:t>Malocclusions described as </a:t>
            </a:r>
            <a:r>
              <a:rPr lang="en-US" sz="3200" dirty="0" smtClean="0"/>
              <a:t>anterior-posterior deviations </a:t>
            </a:r>
            <a:r>
              <a:rPr lang="en-US" sz="3200" dirty="0"/>
              <a:t>based on their distance from the </a:t>
            </a:r>
            <a:r>
              <a:rPr lang="en-US" sz="3200" dirty="0" smtClean="0"/>
              <a:t>orbital plane </a:t>
            </a:r>
            <a:r>
              <a:rPr lang="en-US" sz="3200" dirty="0"/>
              <a:t>are-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955649"/>
            <a:ext cx="2808312" cy="32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ORBITAL PLANE (ANTERO-POSTERIORLY)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302824"/>
          </a:xfrm>
        </p:spPr>
        <p:txBody>
          <a:bodyPr>
            <a:noAutofit/>
          </a:bodyPr>
          <a:lstStyle/>
          <a:p>
            <a:pPr marL="582930" indent="-514350">
              <a:buAutoNum type="arabicPeriod"/>
            </a:pPr>
            <a:r>
              <a:rPr lang="en-US" sz="2800" i="1" dirty="0" smtClean="0"/>
              <a:t>Protraction </a:t>
            </a:r>
            <a:r>
              <a:rPr lang="en-US" sz="2800" dirty="0"/>
              <a:t>The teeth, one or both, dental </a:t>
            </a:r>
            <a:r>
              <a:rPr lang="en-US" sz="2800" dirty="0" smtClean="0"/>
              <a:t>arches, and/or </a:t>
            </a:r>
            <a:r>
              <a:rPr lang="en-US" sz="2800" dirty="0"/>
              <a:t>jaws are too far forward, i.e. placed forward </a:t>
            </a:r>
            <a:r>
              <a:rPr lang="en-US" sz="3200" dirty="0"/>
              <a:t>or </a:t>
            </a:r>
            <a:r>
              <a:rPr lang="en-US" sz="2800" dirty="0"/>
              <a:t>anterior to the plane as compared to the </a:t>
            </a:r>
            <a:r>
              <a:rPr lang="en-US" sz="2800" dirty="0" smtClean="0"/>
              <a:t>normal; where </a:t>
            </a:r>
            <a:r>
              <a:rPr lang="en-US" sz="2800" dirty="0"/>
              <a:t>the plane passes through the distal </a:t>
            </a:r>
            <a:r>
              <a:rPr lang="en-US" sz="2800" dirty="0" smtClean="0"/>
              <a:t>incline of </a:t>
            </a:r>
            <a:r>
              <a:rPr lang="en-US" sz="2800" dirty="0"/>
              <a:t>the canine</a:t>
            </a:r>
            <a:r>
              <a:rPr lang="en-US" sz="2800" dirty="0" smtClean="0"/>
              <a:t>.</a:t>
            </a:r>
          </a:p>
          <a:p>
            <a:pPr marL="582930" indent="-514350">
              <a:buAutoNum type="arabicPeriod"/>
            </a:pPr>
            <a:endParaRPr lang="en-US" sz="2800" dirty="0"/>
          </a:p>
          <a:p>
            <a:pPr marL="582930" indent="-514350">
              <a:buAutoNum type="arabicPeriod"/>
            </a:pPr>
            <a:r>
              <a:rPr lang="en-US" sz="2800" i="1" dirty="0" smtClean="0"/>
              <a:t>Retraction </a:t>
            </a:r>
            <a:r>
              <a:rPr lang="en-US" sz="2800" dirty="0"/>
              <a:t>The teeth one or both dental arches </a:t>
            </a:r>
            <a:r>
              <a:rPr lang="en-US" sz="2800" dirty="0" smtClean="0"/>
              <a:t>and/ or </a:t>
            </a:r>
            <a:r>
              <a:rPr lang="en-US" sz="2800" dirty="0"/>
              <a:t>jaws are too far backward, i.e. placed </a:t>
            </a:r>
            <a:r>
              <a:rPr lang="en-US" sz="2800" dirty="0" smtClean="0"/>
              <a:t>posterior to </a:t>
            </a:r>
            <a:r>
              <a:rPr lang="en-US" sz="2800" dirty="0"/>
              <a:t>the plane than normal.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RAPHE OR MEDIAN </a:t>
            </a:r>
            <a:r>
              <a:rPr lang="en-US" sz="2800" b="1" dirty="0" smtClean="0"/>
              <a:t>SAGITTAL</a:t>
            </a:r>
            <a:r>
              <a:rPr lang="en-US" sz="2800" b="1" dirty="0"/>
              <a:t> </a:t>
            </a:r>
            <a:r>
              <a:rPr lang="en-US" sz="2800" b="1" dirty="0" smtClean="0"/>
              <a:t>PLANE</a:t>
            </a:r>
            <a:r>
              <a:rPr lang="en-US" sz="2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302824"/>
          </a:xfrm>
        </p:spPr>
        <p:txBody>
          <a:bodyPr>
            <a:normAutofit/>
          </a:bodyPr>
          <a:lstStyle/>
          <a:p>
            <a:r>
              <a:rPr lang="en-US" dirty="0"/>
              <a:t>Malocclusions classified according to </a:t>
            </a:r>
            <a:r>
              <a:rPr lang="en-US" dirty="0" smtClean="0"/>
              <a:t>transverse deviations </a:t>
            </a:r>
            <a:r>
              <a:rPr lang="en-US" dirty="0"/>
              <a:t>from the median sagittal plane are: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924944"/>
            <a:ext cx="26003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RAPHE OR MEDIAN </a:t>
            </a:r>
            <a:r>
              <a:rPr lang="en-US" sz="2800" b="1" dirty="0" smtClean="0"/>
              <a:t>SAGITTAL</a:t>
            </a:r>
            <a:r>
              <a:rPr lang="en-US" sz="2800" b="1" dirty="0"/>
              <a:t> </a:t>
            </a:r>
            <a:r>
              <a:rPr lang="en-US" sz="2800" b="1" dirty="0" smtClean="0"/>
              <a:t>PLANE</a:t>
            </a:r>
            <a:r>
              <a:rPr lang="en-US" sz="2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3028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i="1" dirty="0"/>
              <a:t>Contraction </a:t>
            </a:r>
            <a:r>
              <a:rPr lang="en-US" dirty="0"/>
              <a:t>A part or all of the dental arch is</a:t>
            </a:r>
            <a:br>
              <a:rPr lang="en-US" dirty="0"/>
            </a:br>
            <a:r>
              <a:rPr lang="en-US" dirty="0"/>
              <a:t>contracted towards the median sagittal plane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i="1" dirty="0"/>
              <a:t>Distraction </a:t>
            </a:r>
            <a:r>
              <a:rPr lang="en-US" dirty="0"/>
              <a:t>A part or all of the dental arch is </a:t>
            </a:r>
            <a:r>
              <a:rPr lang="en-US" dirty="0" smtClean="0"/>
              <a:t>wider or </a:t>
            </a:r>
            <a:r>
              <a:rPr lang="en-US" dirty="0"/>
              <a:t>placed at a distance which is more than normal.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459432"/>
            <a:ext cx="6499390" cy="167064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ACKERMAN-PROFITT SYSTEM OF CLASSIFICATION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700808"/>
            <a:ext cx="7988424" cy="558874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524" t="28693" r="25491" b="20543"/>
          <a:stretch/>
        </p:blipFill>
        <p:spPr>
          <a:xfrm>
            <a:off x="323528" y="1700808"/>
            <a:ext cx="8820472" cy="515719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76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219F-2F25-0D4C-B66F-F6DD2181B5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-247700"/>
            <a:ext cx="5040560" cy="495399"/>
          </a:xfrm>
        </p:spPr>
        <p:txBody>
          <a:bodyPr/>
          <a:lstStyle/>
          <a:p>
            <a:r>
              <a:rPr lang="en-IN" sz="4400" dirty="0">
                <a:latin typeface="Algerian" panose="020F0502020204030204" pitchFamily="34" charset="0"/>
              </a:rPr>
              <a:t>                                            </a:t>
            </a:r>
            <a:r>
              <a:rPr lang="en-IN" sz="4400" dirty="0" smtClean="0">
                <a:latin typeface="Algerian" panose="020F0502020204030204" pitchFamily="34" charset="0"/>
              </a:rPr>
              <a:t>CONTENTS</a:t>
            </a:r>
            <a:r>
              <a:rPr lang="en-IN" sz="4400" dirty="0" smtClean="0">
                <a:latin typeface="Algerian" panose="020F0502020204030204" pitchFamily="34" charset="0"/>
              </a:rPr>
              <a:t/>
            </a:r>
            <a:br>
              <a:rPr lang="en-IN" sz="4400" dirty="0" smtClean="0">
                <a:latin typeface="Algerian" panose="020F0502020204030204" pitchFamily="34" charset="0"/>
              </a:rPr>
            </a:br>
            <a:r>
              <a:rPr lang="en-IN" sz="4400" dirty="0" smtClean="0">
                <a:latin typeface="Algerian" panose="020F0502020204030204" pitchFamily="34" charset="0"/>
              </a:rPr>
              <a:t> </a:t>
            </a:r>
            <a:endParaRPr lang="en-US" sz="4400" dirty="0">
              <a:latin typeface="Algerian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796B7-0EBC-AE42-9F6E-F16D0F047E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01" y="1484784"/>
            <a:ext cx="8728075" cy="5575300"/>
          </a:xfrm>
        </p:spPr>
        <p:txBody>
          <a:bodyPr>
            <a:normAutofit/>
          </a:bodyPr>
          <a:lstStyle/>
          <a:p>
            <a:r>
              <a:rPr lang="en-IN" sz="2600" dirty="0"/>
              <a:t>INTRODUCTION</a:t>
            </a:r>
          </a:p>
          <a:p>
            <a:r>
              <a:rPr lang="en-IN" sz="2600" dirty="0"/>
              <a:t>TYPES OF MALOCCLUSIONS</a:t>
            </a:r>
          </a:p>
          <a:p>
            <a:r>
              <a:rPr lang="en-IN" sz="2600" dirty="0"/>
              <a:t>CLASSIFICATION OF MALOCCLUSION</a:t>
            </a:r>
          </a:p>
          <a:p>
            <a:r>
              <a:rPr lang="en-IN" sz="2600" dirty="0"/>
              <a:t>ANGLE’S CLASSIFICATION OF MALOCCLUSION. </a:t>
            </a:r>
            <a:endParaRPr lang="en-IN" sz="2600" dirty="0" smtClean="0"/>
          </a:p>
          <a:p>
            <a:r>
              <a:rPr lang="en-IN" sz="2600" dirty="0" smtClean="0"/>
              <a:t>DRAWBACKS OF ANGLE’S </a:t>
            </a:r>
            <a:r>
              <a:rPr lang="en-IN" sz="2600" dirty="0" smtClean="0"/>
              <a:t>CLASSIFICATION</a:t>
            </a:r>
          </a:p>
          <a:p>
            <a:r>
              <a:rPr lang="en-IN" sz="2600" dirty="0" smtClean="0"/>
              <a:t>DEWEY’S MODIFICATION</a:t>
            </a:r>
          </a:p>
          <a:p>
            <a:r>
              <a:rPr lang="en-IN" sz="2600" dirty="0" smtClean="0"/>
              <a:t>SIMON’S CLASSIFICATION</a:t>
            </a:r>
          </a:p>
          <a:p>
            <a:r>
              <a:rPr lang="en-IN" sz="2600" dirty="0" smtClean="0"/>
              <a:t>ACKERMAN- </a:t>
            </a:r>
            <a:r>
              <a:rPr lang="en-IN" sz="2600" dirty="0"/>
              <a:t>PROFFIT CLASSIFICATION </a:t>
            </a:r>
            <a:endParaRPr lang="en-IN" sz="2600" dirty="0" smtClean="0"/>
          </a:p>
          <a:p>
            <a:r>
              <a:rPr lang="en-IN" sz="2600" dirty="0" smtClean="0"/>
              <a:t>INCISOR’S </a:t>
            </a:r>
            <a:r>
              <a:rPr lang="en-IN" sz="2600" dirty="0"/>
              <a:t>CLASSIFICATION</a:t>
            </a:r>
          </a:p>
          <a:p>
            <a:endParaRPr lang="en-IN" sz="2600" dirty="0"/>
          </a:p>
          <a:p>
            <a:pPr marL="68580" indent="0" algn="justLow">
              <a:buNone/>
            </a:pPr>
            <a:endParaRPr lang="en-IN" sz="2600" dirty="0"/>
          </a:p>
          <a:p>
            <a:pPr marL="582930" indent="-514350" algn="justLow">
              <a:buAutoNum type="romanLcPeriod"/>
            </a:pPr>
            <a:endParaRPr lang="en-IN" sz="2600" dirty="0"/>
          </a:p>
          <a:p>
            <a:pPr marL="582930" indent="-514350" algn="justLow">
              <a:buAutoNum type="romanLcPeriod"/>
            </a:pPr>
            <a:endParaRPr lang="en-IN" sz="2600" dirty="0"/>
          </a:p>
          <a:p>
            <a:pPr marL="582930" indent="-514350" algn="justLow">
              <a:buAutoNum type="romanLcPeriod"/>
            </a:pPr>
            <a:endParaRPr lang="en-IN" sz="2600" dirty="0"/>
          </a:p>
          <a:p>
            <a:pPr marL="582930" indent="-514350" algn="justLow">
              <a:buAutoNum type="romanLcPeriod"/>
            </a:pPr>
            <a:endParaRPr lang="en-IN" sz="2600" dirty="0"/>
          </a:p>
          <a:p>
            <a:pPr marL="68580" indent="0" algn="justLow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5618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INCISOR CLASSIFICATION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30282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CLASS </a:t>
            </a:r>
            <a:r>
              <a:rPr lang="en-US" sz="2400" b="1" dirty="0" smtClean="0"/>
              <a:t>I-</a:t>
            </a:r>
            <a:r>
              <a:rPr lang="en-US" sz="2400" dirty="0" smtClean="0"/>
              <a:t>The </a:t>
            </a:r>
            <a:r>
              <a:rPr lang="en-US" sz="2400" dirty="0"/>
              <a:t>mandibular incisor edges occlude with or </a:t>
            </a:r>
            <a:r>
              <a:rPr lang="en-US" sz="2400" dirty="0" smtClean="0"/>
              <a:t>lie immediately </a:t>
            </a:r>
            <a:r>
              <a:rPr lang="en-US" sz="2400" dirty="0"/>
              <a:t>below the cingulum plateau of the</a:t>
            </a:r>
            <a:br>
              <a:rPr lang="en-US" sz="2400" dirty="0"/>
            </a:br>
            <a:r>
              <a:rPr lang="en-US" sz="2400" dirty="0"/>
              <a:t>maxillary central </a:t>
            </a:r>
            <a:r>
              <a:rPr lang="en-US" sz="2400" dirty="0" smtClean="0"/>
              <a:t>incisors</a:t>
            </a:r>
          </a:p>
          <a:p>
            <a:endParaRPr lang="en-US" sz="2400" dirty="0"/>
          </a:p>
          <a:p>
            <a:r>
              <a:rPr lang="en-US" sz="2400" b="1" dirty="0" smtClean="0"/>
              <a:t>CLASS II-</a:t>
            </a:r>
            <a:r>
              <a:rPr lang="en-US" sz="2400" dirty="0" smtClean="0"/>
              <a:t>The </a:t>
            </a:r>
            <a:r>
              <a:rPr lang="en-US" sz="2400" dirty="0"/>
              <a:t>mandibular incisor edges lie posterior to </a:t>
            </a:r>
            <a:r>
              <a:rPr lang="en-US" sz="2400" dirty="0" smtClean="0"/>
              <a:t>the cingulum </a:t>
            </a:r>
            <a:r>
              <a:rPr lang="en-US" sz="2400" dirty="0"/>
              <a:t>plateau of the maxillary central incisors.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Division </a:t>
            </a:r>
            <a:r>
              <a:rPr lang="en-US" sz="2400" b="1" dirty="0"/>
              <a:t>1</a:t>
            </a:r>
            <a:br>
              <a:rPr lang="en-US" sz="2400" b="1" dirty="0"/>
            </a:b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maxillary central incisors are </a:t>
            </a:r>
            <a:r>
              <a:rPr lang="en-US" sz="2400" dirty="0" err="1"/>
              <a:t>proclined</a:t>
            </a:r>
            <a:r>
              <a:rPr lang="en-US" sz="2400" dirty="0"/>
              <a:t> or of</a:t>
            </a:r>
            <a:br>
              <a:rPr lang="en-US" sz="2400" dirty="0"/>
            </a:br>
            <a:r>
              <a:rPr lang="en-US" sz="2400" dirty="0" smtClean="0"/>
              <a:t> average </a:t>
            </a:r>
            <a:r>
              <a:rPr lang="en-US" sz="2400" dirty="0"/>
              <a:t>inclination and there is an increased overjet </a:t>
            </a:r>
            <a:br>
              <a:rPr lang="en-US" sz="2400" dirty="0"/>
            </a:b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Division </a:t>
            </a:r>
            <a:r>
              <a:rPr lang="en-US" sz="2400" b="1" dirty="0"/>
              <a:t>2</a:t>
            </a:r>
            <a:br>
              <a:rPr lang="en-US" sz="2400" b="1" dirty="0"/>
            </a:b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maxillary central incisors are retro-</a:t>
            </a:r>
            <a:r>
              <a:rPr lang="en-US" sz="2400" dirty="0" err="1"/>
              <a:t>clined</a:t>
            </a:r>
            <a:r>
              <a:rPr lang="en-US" sz="2400" dirty="0"/>
              <a:t>; the</a:t>
            </a:r>
            <a:br>
              <a:rPr lang="en-US" sz="2400" dirty="0"/>
            </a:br>
            <a:r>
              <a:rPr lang="en-US" sz="2400" dirty="0" smtClean="0"/>
              <a:t> overjet </a:t>
            </a:r>
            <a:r>
              <a:rPr lang="en-US" sz="2400" dirty="0"/>
              <a:t>is normally minimum, but may be </a:t>
            </a:r>
            <a:r>
              <a:rPr lang="en-US" sz="2400" dirty="0" smtClean="0"/>
              <a:t>increase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93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INCISOR CLASSIFICATION</a:t>
            </a:r>
            <a:r>
              <a:rPr lang="en-US" sz="28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30282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CLASS III-</a:t>
            </a:r>
            <a:r>
              <a:rPr lang="en-US" sz="2400" dirty="0" smtClean="0"/>
              <a:t>The </a:t>
            </a:r>
            <a:r>
              <a:rPr lang="en-US" sz="2400" dirty="0"/>
              <a:t>mandibular incisor edges lie anterior to </a:t>
            </a:r>
            <a:r>
              <a:rPr lang="en-US" sz="2400" dirty="0" smtClean="0"/>
              <a:t>the cingulum </a:t>
            </a:r>
            <a:r>
              <a:rPr lang="en-US" sz="2400" dirty="0"/>
              <a:t>plateau of the upper central incisors; the</a:t>
            </a:r>
            <a:br>
              <a:rPr lang="en-US" sz="2400" dirty="0"/>
            </a:br>
            <a:r>
              <a:rPr lang="en-US" sz="2400" dirty="0"/>
              <a:t>overjet is reduced or reversed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55" t="17988" r="21816" b="24140"/>
          <a:stretch/>
        </p:blipFill>
        <p:spPr>
          <a:xfrm>
            <a:off x="1835696" y="2780928"/>
            <a:ext cx="6192688" cy="37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13F4-460B-6648-BB53-480AD591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300" dirty="0"/>
              <a:t>          SUMMARY</a:t>
            </a:r>
            <a:endParaRPr lang="en-US" sz="43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65BAE-55CE-8544-AB89-EA6BD013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888" y="1426464"/>
            <a:ext cx="7772400" cy="51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2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08920"/>
            <a:ext cx="8316416" cy="2738628"/>
          </a:xfrm>
        </p:spPr>
        <p:txBody>
          <a:bodyPr>
            <a:noAutofit/>
          </a:bodyPr>
          <a:lstStyle/>
          <a:p>
            <a:r>
              <a:rPr lang="en-US" sz="2400" dirty="0"/>
              <a:t>Textbook of Orthodontics </a:t>
            </a:r>
            <a:r>
              <a:rPr lang="en-US" sz="2400" dirty="0" smtClean="0"/>
              <a:t>– </a:t>
            </a:r>
            <a:r>
              <a:rPr lang="en-US" sz="2400" dirty="0" err="1" smtClean="0"/>
              <a:t>Gurkeerat</a:t>
            </a:r>
            <a:r>
              <a:rPr lang="en-US" sz="2400" dirty="0" smtClean="0"/>
              <a:t> Singh, </a:t>
            </a:r>
            <a:r>
              <a:rPr lang="en-US" sz="2400" dirty="0" err="1" smtClean="0"/>
              <a:t>Jaypee</a:t>
            </a:r>
            <a:r>
              <a:rPr lang="en-US" sz="2400" dirty="0" smtClean="0"/>
              <a:t> </a:t>
            </a:r>
            <a:r>
              <a:rPr lang="en-US" sz="2400" dirty="0"/>
              <a:t>Brothers;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 </a:t>
            </a:r>
          </a:p>
          <a:p>
            <a:r>
              <a:rPr lang="en-US" sz="2400" dirty="0" smtClean="0"/>
              <a:t>Orthodontics – The Art and Science, S.I </a:t>
            </a:r>
            <a:r>
              <a:rPr lang="en-US" sz="2400" dirty="0" err="1" smtClean="0"/>
              <a:t>Bhalajhi</a:t>
            </a:r>
            <a:r>
              <a:rPr lang="en-US" sz="2400" dirty="0" smtClean="0"/>
              <a:t>, </a:t>
            </a:r>
            <a:r>
              <a:rPr lang="en-US" sz="2400" dirty="0" err="1" smtClean="0"/>
              <a:t>AryaMedi</a:t>
            </a:r>
            <a:r>
              <a:rPr lang="en-US" sz="2400" dirty="0" smtClean="0"/>
              <a:t> Publishing;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Textbook </a:t>
            </a:r>
            <a:r>
              <a:rPr lang="en-US" sz="2400" dirty="0"/>
              <a:t>of Orthodontics – Sridhar </a:t>
            </a:r>
            <a:r>
              <a:rPr lang="en-US" sz="2400" dirty="0" err="1"/>
              <a:t>Premkumar</a:t>
            </a:r>
            <a:r>
              <a:rPr lang="en-US" sz="2400" dirty="0"/>
              <a:t>, </a:t>
            </a:r>
            <a:r>
              <a:rPr lang="en-US" sz="2400" dirty="0" smtClean="0"/>
              <a:t>Elsevier;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Edition</a:t>
            </a:r>
          </a:p>
          <a:p>
            <a:r>
              <a:rPr lang="en-US" sz="2400" dirty="0"/>
              <a:t>Orthodontics: Diagnosis and Management of Malocclusion and </a:t>
            </a:r>
            <a:r>
              <a:rPr lang="en-US" sz="2400" dirty="0" err="1"/>
              <a:t>Dentofacial</a:t>
            </a:r>
            <a:r>
              <a:rPr lang="en-US" sz="2400" dirty="0"/>
              <a:t> </a:t>
            </a:r>
            <a:r>
              <a:rPr lang="en-US" sz="2400" dirty="0" smtClean="0"/>
              <a:t>Deformities – O.P </a:t>
            </a:r>
            <a:r>
              <a:rPr lang="en-US" sz="2400" dirty="0" err="1" smtClean="0"/>
              <a:t>Kharbanda</a:t>
            </a:r>
            <a:r>
              <a:rPr lang="en-US" sz="2400" dirty="0" smtClean="0"/>
              <a:t>, Elsevier;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Edition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175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13F4-460B-6648-BB53-480AD591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300" dirty="0"/>
              <a:t>          SUMMARY</a:t>
            </a:r>
            <a:endParaRPr lang="en-US" sz="43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65BAE-55CE-8544-AB89-EA6BD013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888" y="1426464"/>
            <a:ext cx="7772400" cy="51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2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08920"/>
            <a:ext cx="8316416" cy="2738628"/>
          </a:xfrm>
        </p:spPr>
        <p:txBody>
          <a:bodyPr>
            <a:noAutofit/>
          </a:bodyPr>
          <a:lstStyle/>
          <a:p>
            <a:r>
              <a:rPr lang="en-US" sz="2400" dirty="0"/>
              <a:t>Textbook of Orthodontics </a:t>
            </a:r>
            <a:r>
              <a:rPr lang="en-US" sz="2400" dirty="0" smtClean="0"/>
              <a:t>– </a:t>
            </a:r>
            <a:r>
              <a:rPr lang="en-US" sz="2400" dirty="0" err="1" smtClean="0"/>
              <a:t>Gurkeerat</a:t>
            </a:r>
            <a:r>
              <a:rPr lang="en-US" sz="2400" dirty="0" smtClean="0"/>
              <a:t> Singh, </a:t>
            </a:r>
            <a:r>
              <a:rPr lang="en-US" sz="2400" dirty="0" err="1" smtClean="0"/>
              <a:t>Jaypee</a:t>
            </a:r>
            <a:r>
              <a:rPr lang="en-US" sz="2400" dirty="0" smtClean="0"/>
              <a:t> </a:t>
            </a:r>
            <a:r>
              <a:rPr lang="en-US" sz="2400" dirty="0"/>
              <a:t>Brothers;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 </a:t>
            </a:r>
          </a:p>
          <a:p>
            <a:r>
              <a:rPr lang="en-US" sz="2400" dirty="0" smtClean="0"/>
              <a:t>Orthodontics – The Art and Science, S.I </a:t>
            </a:r>
            <a:r>
              <a:rPr lang="en-US" sz="2400" dirty="0" err="1" smtClean="0"/>
              <a:t>Bhalajhi</a:t>
            </a:r>
            <a:r>
              <a:rPr lang="en-US" sz="2400" dirty="0" smtClean="0"/>
              <a:t>, </a:t>
            </a:r>
            <a:r>
              <a:rPr lang="en-US" sz="2400" dirty="0" err="1" smtClean="0"/>
              <a:t>AryaMedi</a:t>
            </a:r>
            <a:r>
              <a:rPr lang="en-US" sz="2400" dirty="0" smtClean="0"/>
              <a:t> Publishing;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Textbook </a:t>
            </a:r>
            <a:r>
              <a:rPr lang="en-US" sz="2400" dirty="0"/>
              <a:t>of Orthodontics – Sridhar </a:t>
            </a:r>
            <a:r>
              <a:rPr lang="en-US" sz="2400" dirty="0" err="1"/>
              <a:t>Premkumar</a:t>
            </a:r>
            <a:r>
              <a:rPr lang="en-US" sz="2400" dirty="0"/>
              <a:t>, </a:t>
            </a:r>
            <a:r>
              <a:rPr lang="en-US" sz="2400" dirty="0" smtClean="0"/>
              <a:t>Elsevier;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Edition</a:t>
            </a:r>
          </a:p>
          <a:p>
            <a:r>
              <a:rPr lang="en-US" sz="2400" dirty="0"/>
              <a:t>Orthodontics: Diagnosis and Management of Malocclusion and </a:t>
            </a:r>
            <a:r>
              <a:rPr lang="en-US" sz="2400" dirty="0" err="1"/>
              <a:t>Dentofacial</a:t>
            </a:r>
            <a:r>
              <a:rPr lang="en-US" sz="2400" dirty="0"/>
              <a:t> </a:t>
            </a:r>
            <a:r>
              <a:rPr lang="en-US" sz="2400" dirty="0" smtClean="0"/>
              <a:t>Deformities – O.P </a:t>
            </a:r>
            <a:r>
              <a:rPr lang="en-US" sz="2400" dirty="0" err="1" smtClean="0"/>
              <a:t>Kharbanda</a:t>
            </a:r>
            <a:r>
              <a:rPr lang="en-US" sz="2400" dirty="0" smtClean="0"/>
              <a:t>, Elsevier;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Edition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408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165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INVOLVES THE GROUPING TOGETHER OF VARIOUS MALOCCLUSIONS INTO SIMPLER AND SMALLER GROUPS.</a:t>
            </a: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ADVANTAGES</a:t>
            </a:r>
          </a:p>
          <a:p>
            <a:r>
              <a:rPr lang="en-US" sz="2400" dirty="0"/>
              <a:t>HELPS IN DIAGNOSIS AND TREATMENT PLANING</a:t>
            </a:r>
          </a:p>
          <a:p>
            <a:r>
              <a:rPr lang="en-US" sz="2400" dirty="0"/>
              <a:t>HELPS IN VISUALIZING AND UNDERSTANDING PROBLEMS ASSOCIATED WITH MALOCCLUSION</a:t>
            </a:r>
          </a:p>
          <a:p>
            <a:r>
              <a:rPr lang="en-US" sz="2400" dirty="0"/>
              <a:t>HELPS IN COMMUNICATING PROBLEMS</a:t>
            </a:r>
          </a:p>
          <a:p>
            <a:r>
              <a:rPr lang="en-US" sz="2400" dirty="0"/>
              <a:t>COMPARISON OF VARIOUS MALOCCLUSION.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MALOCCLUSIONS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INTRAARCH MALOCCLUSION  that include variations individual tooth position and malocclusions affecting a group of teeth in an arch</a:t>
            </a:r>
          </a:p>
          <a:p>
            <a:r>
              <a:rPr lang="en-US" dirty="0"/>
              <a:t>INTERARCH MALOCCLUSION that includes the </a:t>
            </a:r>
            <a:r>
              <a:rPr lang="en-US" dirty="0" err="1"/>
              <a:t>malrelation</a:t>
            </a:r>
            <a:r>
              <a:rPr lang="en-US" dirty="0"/>
              <a:t> of dental arches to one another</a:t>
            </a:r>
          </a:p>
          <a:p>
            <a:r>
              <a:rPr lang="en-US" dirty="0"/>
              <a:t>SKELETAL MALOCCLUSION that involve the underlying bony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Intraarch</a:t>
            </a:r>
            <a:r>
              <a:rPr lang="en-US" dirty="0"/>
              <a:t> malocclusion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941" y="1426464"/>
            <a:ext cx="7772400" cy="4572000"/>
          </a:xfrm>
        </p:spPr>
        <p:txBody>
          <a:bodyPr>
            <a:noAutofit/>
          </a:bodyPr>
          <a:lstStyle/>
          <a:p>
            <a:r>
              <a:rPr lang="en-US" sz="2400" dirty="0"/>
              <a:t>Distal tipping</a:t>
            </a:r>
          </a:p>
          <a:p>
            <a:r>
              <a:rPr lang="en-US" sz="2400" dirty="0" err="1"/>
              <a:t>Mesial</a:t>
            </a:r>
            <a:r>
              <a:rPr lang="en-US" sz="2400" dirty="0"/>
              <a:t> tipping</a:t>
            </a:r>
          </a:p>
          <a:p>
            <a:r>
              <a:rPr lang="en-US" sz="2400" dirty="0"/>
              <a:t>Lingual tipping</a:t>
            </a:r>
          </a:p>
          <a:p>
            <a:r>
              <a:rPr lang="en-US" sz="2400" dirty="0" err="1"/>
              <a:t>Buccal</a:t>
            </a:r>
            <a:r>
              <a:rPr lang="en-US" sz="2400" dirty="0"/>
              <a:t> tipping</a:t>
            </a:r>
          </a:p>
          <a:p>
            <a:r>
              <a:rPr lang="en-US" sz="2400" dirty="0" err="1"/>
              <a:t>Mesial</a:t>
            </a:r>
            <a:r>
              <a:rPr lang="en-US" sz="2400" dirty="0"/>
              <a:t> displacement</a:t>
            </a:r>
          </a:p>
          <a:p>
            <a:r>
              <a:rPr lang="en-US" sz="2400" dirty="0"/>
              <a:t>Distal displacement</a:t>
            </a:r>
          </a:p>
          <a:p>
            <a:r>
              <a:rPr lang="en-US" sz="2400" dirty="0"/>
              <a:t>Lingual displacement</a:t>
            </a:r>
          </a:p>
          <a:p>
            <a:r>
              <a:rPr lang="en-US" sz="2400" dirty="0" err="1"/>
              <a:t>Buccal</a:t>
            </a:r>
            <a:r>
              <a:rPr lang="en-US" sz="2400" dirty="0"/>
              <a:t> displacement</a:t>
            </a:r>
          </a:p>
          <a:p>
            <a:r>
              <a:rPr lang="en-US" sz="2400" dirty="0" err="1"/>
              <a:t>Supraversion</a:t>
            </a:r>
            <a:r>
              <a:rPr lang="en-US" sz="2400" dirty="0"/>
              <a:t> /</a:t>
            </a:r>
            <a:r>
              <a:rPr lang="en-US" sz="2400" dirty="0" err="1"/>
              <a:t>supraocclusion</a:t>
            </a:r>
            <a:endParaRPr lang="en-US" sz="2400" dirty="0"/>
          </a:p>
          <a:p>
            <a:r>
              <a:rPr lang="en-US" sz="2400" dirty="0" err="1"/>
              <a:t>Infraversion</a:t>
            </a:r>
            <a:r>
              <a:rPr lang="en-US" sz="2400" dirty="0"/>
              <a:t>/</a:t>
            </a:r>
            <a:r>
              <a:rPr lang="en-US" sz="2400" dirty="0" err="1"/>
              <a:t>infraocclusion</a:t>
            </a:r>
            <a:endParaRPr lang="en-US" sz="2400" dirty="0"/>
          </a:p>
          <a:p>
            <a:r>
              <a:rPr lang="en-US" sz="2400" dirty="0"/>
              <a:t>Rotations     1.mesiobuccal rotation</a:t>
            </a:r>
          </a:p>
          <a:p>
            <a:r>
              <a:rPr lang="en-US" sz="2400" dirty="0"/>
              <a:t>                   2.distobuccal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Interarch</a:t>
            </a:r>
            <a:r>
              <a:rPr lang="en-US" dirty="0"/>
              <a:t> malocclusion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SAGITAL PLANE MALOCCLUSION</a:t>
            </a:r>
          </a:p>
          <a:p>
            <a:r>
              <a:rPr lang="en-US" dirty="0" err="1"/>
              <a:t>Prenormal</a:t>
            </a:r>
            <a:r>
              <a:rPr lang="en-US" dirty="0"/>
              <a:t> occlusion:</a:t>
            </a:r>
          </a:p>
          <a:p>
            <a:pPr>
              <a:buNone/>
            </a:pPr>
            <a:r>
              <a:rPr lang="en-US" dirty="0"/>
              <a:t>a condition in which the lower arch is more forwardly placed when patient bites in centric occlusion.</a:t>
            </a:r>
          </a:p>
          <a:p>
            <a:r>
              <a:rPr lang="en-US" dirty="0" err="1"/>
              <a:t>Postnormal</a:t>
            </a:r>
            <a:r>
              <a:rPr lang="en-US" dirty="0"/>
              <a:t> occlusion : </a:t>
            </a:r>
          </a:p>
          <a:p>
            <a:pPr>
              <a:buNone/>
            </a:pPr>
            <a:r>
              <a:rPr lang="en-US" dirty="0"/>
              <a:t>a condition where lower arch is more distally placed when the patient in centric occlusion.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77240"/>
          </a:xfrm>
        </p:spPr>
        <p:txBody>
          <a:bodyPr>
            <a:normAutofit fontScale="90000"/>
          </a:bodyPr>
          <a:lstStyle/>
          <a:p>
            <a:r>
              <a:rPr lang="en-US" dirty="0"/>
              <a:t>Vertical plane malocclusions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/>
              <a:t>Deep bite</a:t>
            </a:r>
          </a:p>
          <a:p>
            <a:pPr>
              <a:buNone/>
            </a:pPr>
            <a:r>
              <a:rPr lang="en-US" dirty="0"/>
              <a:t>Excessive vertical overlap between upper and lower </a:t>
            </a:r>
            <a:r>
              <a:rPr lang="en-US" dirty="0" err="1"/>
              <a:t>anteriors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20170921_232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6248400" cy="3812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/>
              <a:t>Open bite</a:t>
            </a:r>
          </a:p>
          <a:p>
            <a:pPr>
              <a:buNone/>
            </a:pPr>
            <a:r>
              <a:rPr lang="en-US" dirty="0"/>
              <a:t>No vertical overlap and thus space between upper and lower in centric occlusion</a:t>
            </a:r>
          </a:p>
        </p:txBody>
      </p:sp>
      <p:pic>
        <p:nvPicPr>
          <p:cNvPr id="4" name="Picture 3" descr="20170921_232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660666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695</TotalTime>
  <Words>1183</Words>
  <Application>Microsoft Office PowerPoint</Application>
  <PresentationFormat>On-screen Show (4:3)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Algerian</vt:lpstr>
      <vt:lpstr>Arial</vt:lpstr>
      <vt:lpstr>Book Antiqua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PowerPoint Presentation</vt:lpstr>
      <vt:lpstr>Specific learning Objectives </vt:lpstr>
      <vt:lpstr>                                            CONTENTS  </vt:lpstr>
      <vt:lpstr>INTRODUCTION</vt:lpstr>
      <vt:lpstr>TYPES OF MALOCCLUSIONS</vt:lpstr>
      <vt:lpstr>Intraarch malocclusion</vt:lpstr>
      <vt:lpstr>Interarch malocclusion</vt:lpstr>
      <vt:lpstr>Vertical plane malocclusions</vt:lpstr>
      <vt:lpstr>PowerPoint Presentation</vt:lpstr>
      <vt:lpstr>Transverse plane </vt:lpstr>
      <vt:lpstr>Skeletal malocclusion</vt:lpstr>
      <vt:lpstr>Angle’s system of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Drawbacks of Angle’s classification</vt:lpstr>
      <vt:lpstr>Dewey’s Modifcation of Angle’s Classifcation  </vt:lpstr>
      <vt:lpstr>Dewey’s Modifcation of Angle’s Classifcation  </vt:lpstr>
      <vt:lpstr>DEWEY’S MODIFICATION OF ANGLE’S CLASS III  </vt:lpstr>
      <vt:lpstr>SIMON’S CLASSIFICATION OF MALOCCLUSION  </vt:lpstr>
      <vt:lpstr>SIMON’S CLASSIFICATION OF MALOCCLUSION  </vt:lpstr>
      <vt:lpstr>SIMON’S CLASSIFICATION OF MALOCCLUSION  </vt:lpstr>
      <vt:lpstr>ORBITAL PLANE (ANTERO-POSTERIORLY)  </vt:lpstr>
      <vt:lpstr>ORBITAL PLANE (ANTERO-POSTERIORLY)  </vt:lpstr>
      <vt:lpstr>RAPHE OR MEDIAN SAGITTAL PLANE  </vt:lpstr>
      <vt:lpstr>RAPHE OR MEDIAN SAGITTAL PLANE  </vt:lpstr>
      <vt:lpstr> ACKERMAN-PROFITT SYSTEM OF CLASSIFICATION </vt:lpstr>
      <vt:lpstr>INCISOR CLASSIFICATION  </vt:lpstr>
      <vt:lpstr>INCISOR CLASSIFICATION  </vt:lpstr>
      <vt:lpstr>          SUMMARY</vt:lpstr>
      <vt:lpstr>REFERENCES</vt:lpstr>
      <vt:lpstr>          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MALOCCLUSION</dc:title>
  <dc:creator>Debayan Das</dc:creator>
  <cp:lastModifiedBy>Gaurav Agrawal</cp:lastModifiedBy>
  <cp:revision>66</cp:revision>
  <dcterms:created xsi:type="dcterms:W3CDTF">2017-09-01T04:02:50Z</dcterms:created>
  <dcterms:modified xsi:type="dcterms:W3CDTF">2022-08-28T07:18:48Z</dcterms:modified>
</cp:coreProperties>
</file>